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3" r:id="rId2"/>
    <p:sldId id="284" r:id="rId3"/>
    <p:sldId id="256" r:id="rId4"/>
    <p:sldId id="272" r:id="rId5"/>
    <p:sldId id="271" r:id="rId6"/>
    <p:sldId id="279" r:id="rId7"/>
    <p:sldId id="266" r:id="rId8"/>
    <p:sldId id="280" r:id="rId9"/>
    <p:sldId id="278" r:id="rId10"/>
    <p:sldId id="282" r:id="rId11"/>
    <p:sldId id="275" r:id="rId12"/>
    <p:sldId id="281" r:id="rId13"/>
    <p:sldId id="277" r:id="rId14"/>
    <p:sldId id="270" r:id="rId15"/>
    <p:sldId id="27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DA5800"/>
    <a:srgbClr val="FF6600"/>
    <a:srgbClr val="FF9900"/>
    <a:srgbClr val="E0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E60CF-647E-4617-9904-440CE9BB0E0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03A1E-2036-4A9C-B13C-75DB09E1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LICEUL TEHNOLOGIC ”CONSTANTIN BRÂNCUȘI”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MODUL 1</a:t>
            </a:r>
            <a:r>
              <a:rPr lang="ro-RO" sz="1600" b="1" kern="0" dirty="0" smtClean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: </a:t>
            </a:r>
            <a:r>
              <a:rPr lang="ro-RO" sz="1600" b="1" dirty="0">
                <a:latin typeface="Book Antiqua" panose="02040602050305030304" pitchFamily="18" charset="0"/>
              </a:rPr>
              <a:t>Prelucrarea reperelor pe maşini cu comandă </a:t>
            </a:r>
            <a:r>
              <a:rPr lang="ro-RO" sz="1600" b="1" dirty="0" smtClean="0">
                <a:latin typeface="Book Antiqua" panose="02040602050305030304" pitchFamily="18" charset="0"/>
              </a:rPr>
              <a:t>numerică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CLASA a XIII-a SERAL</a:t>
            </a:r>
            <a:endParaRPr lang="ro-RO" sz="1600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pic>
        <p:nvPicPr>
          <p:cNvPr id="6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7661"/>
            <a:ext cx="5683261" cy="42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297" y="5874623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Profesor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:</a:t>
            </a:r>
          </a:p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Elena  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Scarlat</a:t>
            </a:r>
            <a:endParaRPr lang="ro-RO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ri Safaryan: Wine Goblet with a Bird; pearwood. For more information, please visit  www.woodsymphony.com  //  Perfect for Dionysian libation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8707"/>
            <a:ext cx="22479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allador de madera y escultor: Fred Zavad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" y="1219200"/>
            <a:ext cx="24630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66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24207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320" y="36483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Alte exemple...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Imagini pentru piese lemn executate cn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2391" r="24485" b="35219"/>
          <a:stretch/>
        </p:blipFill>
        <p:spPr bwMode="auto">
          <a:xfrm>
            <a:off x="5384800" y="4832866"/>
            <a:ext cx="3383972" cy="20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781" r="12706" b="16332"/>
          <a:stretch/>
        </p:blipFill>
        <p:spPr bwMode="auto">
          <a:xfrm>
            <a:off x="3951138" y="1981200"/>
            <a:ext cx="3021272" cy="1752600"/>
          </a:xfrm>
          <a:prstGeom prst="teardrop">
            <a:avLst>
              <a:gd name="adj" fmla="val 1021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1292" b="1292"/>
          <a:stretch/>
        </p:blipFill>
        <p:spPr bwMode="auto">
          <a:xfrm>
            <a:off x="3239366" y="45825"/>
            <a:ext cx="3094397" cy="193537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ine similar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8" b="17266"/>
          <a:stretch/>
        </p:blipFill>
        <p:spPr bwMode="auto">
          <a:xfrm>
            <a:off x="6553200" y="87208"/>
            <a:ext cx="3403945" cy="2224011"/>
          </a:xfrm>
          <a:prstGeom prst="cho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MUCN\Poze_MU\buecherregal_04_27_vs19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" y="762000"/>
            <a:ext cx="3028950" cy="2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034" y="3886200"/>
            <a:ext cx="3724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scule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variază în funcție de prelucrările care se execută (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etc.)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80" y="3733800"/>
            <a:ext cx="4103039" cy="30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8" y="152400"/>
            <a:ext cx="3200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procedeu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realizare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sculpturilor. Acesta este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bazat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modelului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tridimensional virtual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laser,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cunosc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apoi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constituente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suprafeţei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sub forma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Calculul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traiectoriilor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degroşare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realizeaza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 unor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specializate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596"/>
            <a:ext cx="2722397" cy="31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" y="76199"/>
            <a:ext cx="27900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10" y="3863875"/>
            <a:ext cx="2619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Soft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localizarea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71600"/>
            <a:ext cx="742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observă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maşină-unealtă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10-15% din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efectiv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diferenţa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până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100%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poziţionare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 descr="http://www.ttonline.ro/sites/default/files/articole/korka_figura_6_-_productivitatea_pentru_diverse_categorii_de_mu_in_functie_de_nivelul_de_automatiz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2" y="2819400"/>
            <a:ext cx="4876800" cy="24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57400" y="3048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AVANTAJELE ŞI DEZAVANTAJELE 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FOLOSIRII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SISTEMULUI CNC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7183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reglajul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automat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sfârşitul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procesului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condus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aproximativ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65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836" y="28956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creşterea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la 15% la 35%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aşchiere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31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Пейзаж ручной работы. Ярмарка Мастеров - ручная работа. Купить На гребне волны. Миниатюра.. Handmade. Резьба по дереву, парусник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999" r="15655" b="8568"/>
          <a:stretch/>
        </p:blipFill>
        <p:spPr bwMode="auto">
          <a:xfrm>
            <a:off x="762000" y="3693319"/>
            <a:ext cx="1847273" cy="3131127"/>
          </a:xfrm>
          <a:prstGeom prst="roundRect">
            <a:avLst>
              <a:gd name="adj" fmla="val 42148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57600" y="3886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Dezavantaje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investiţii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întreţinere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calificare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superioară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programatori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cazul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mici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elimină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mâna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abilitățile umane din execuție, chiar se îndepărtează de arta realizată manual.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13" descr="Borovykh Vadim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0464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04800" y="76200"/>
            <a:ext cx="8399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-scoaterea în exteriorul postului de lucru a sarcinilor legate de modelarea geometrică, cinematică şi tehnologică a procesului de 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-reducerea timpilor pentru mersul în gol prin realizarea în regim automat a secvenţelor procesului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de suprafeţe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complexe;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diminuarea gradului de implicare a factorului uman, prin creşterea gradului de automatizare 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echipamentelor;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-posibilitatea de a asigura flexibilitatea în raport cu evoluţiile tehnice actuale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integrarea echipamentelor periferice (dispozitive pentru măsurarea sculelor, manipulatoare, roboţi etc.) sau integrarea MUCN în ansamble automatizate (celule flexibile, linii de fabricaţie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468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cob Weinstein. Rusi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32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4745" y="-244661"/>
            <a:ext cx="8458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      CONCLUZII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o-RO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MUCN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CNC-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urile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indispensabile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fabricarea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produselor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finite din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competitive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piaţa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tehnicitate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precizie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cu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flexibilitate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tehnologica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/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mai este o artă autentică, astăzi oricine poate folosi un laptop și o mașină CNC, poate descărca un fișier de proiectare și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produce 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același lucru fără nici o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abilitate.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putem fi niciodată siguri dacă obiectul sculptat din lemn este realizat manual sau automatizat.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Rezultatul este perfect de fiecare dată. Sigur, trebuie programat computerul pentru a crea ceea ce dorim, dar nu omul  este cel care execută lucrarea, ci o mașină.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04671"/>
            <a:ext cx="6324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RECOMANDARE...</a:t>
            </a:r>
          </a:p>
          <a:p>
            <a:endParaRPr lang="ro-RO" dirty="0">
              <a:latin typeface="Bookman Old Style" panose="02050604050505020204" pitchFamily="18" charset="0"/>
            </a:endParaRPr>
          </a:p>
          <a:p>
            <a:r>
              <a:rPr lang="ro-RO" dirty="0" smtClean="0">
                <a:latin typeface="Bookman Old Style" panose="02050604050505020204" pitchFamily="18" charset="0"/>
              </a:rPr>
              <a:t>            </a:t>
            </a:r>
          </a:p>
          <a:p>
            <a:endParaRPr lang="ro-RO" dirty="0" smtClean="0">
              <a:latin typeface="Bookman Old Style" panose="02050604050505020204" pitchFamily="18" charset="0"/>
            </a:endParaRPr>
          </a:p>
          <a:p>
            <a:r>
              <a:rPr lang="ro-RO" sz="2400" dirty="0">
                <a:latin typeface="Bookman Old Style" panose="02050604050505020204" pitchFamily="18" charset="0"/>
              </a:rPr>
              <a:t> </a:t>
            </a:r>
            <a:r>
              <a:rPr lang="ro-RO" sz="2400" dirty="0" smtClean="0">
                <a:latin typeface="Bookman Old Style" panose="02050604050505020204" pitchFamily="18" charset="0"/>
              </a:rPr>
              <a:t>              accesați următorul link:</a:t>
            </a:r>
          </a:p>
          <a:p>
            <a:endParaRPr lang="ro-RO" sz="2400" dirty="0" smtClean="0">
              <a:latin typeface="Bookman Old Style" panose="02050604050505020204" pitchFamily="18" charset="0"/>
            </a:endParaRPr>
          </a:p>
          <a:p>
            <a:r>
              <a:rPr lang="ro-RO" sz="2400" dirty="0" smtClean="0">
                <a:latin typeface="Bookman Old Style" panose="02050604050505020204" pitchFamily="18" charset="0"/>
              </a:rPr>
              <a:t>           https</a:t>
            </a:r>
            <a:r>
              <a:rPr lang="ro-RO" sz="2400" dirty="0">
                <a:latin typeface="Bookman Old Style" panose="02050604050505020204" pitchFamily="18" charset="0"/>
              </a:rPr>
              <a:t>://youtu.be/xxytSz0mT7U</a:t>
            </a:r>
          </a:p>
          <a:p>
            <a:endParaRPr lang="ro-RO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83" y="5257800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VIZIONARE PLĂCUTĂ!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UNITATEA DE ÎNVǍŢARE</a:t>
            </a: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   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Maşini-unelte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 comandă numerică pentru prelucrarea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lemnului</a:t>
            </a:r>
            <a:endParaRPr lang="ro-RO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OBIECTIVE </a:t>
            </a: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OPERATIONALE: 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O1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cunoască metodele de prelucrare mecanică a lemnului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O2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cunoască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aplicabilitatea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folosirii mașinilor cu comandă numerică în prelucrarea lemnului. </a:t>
            </a: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145" y="5638800"/>
            <a:ext cx="833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Prelucrarea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 se realizează prin mai multe metode: ferăstruire, frezare, burghiere, strunjire, şlefuire, divizare cu cuţite etc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5679"/>
          <a:stretch/>
        </p:blipFill>
        <p:spPr bwMode="auto">
          <a:xfrm>
            <a:off x="457199" y="2267496"/>
            <a:ext cx="4575463" cy="306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189" y="5253725"/>
            <a:ext cx="4463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Metode </a:t>
            </a:r>
            <a:r>
              <a:rPr lang="ro-R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prelucrare mecanică a lemnului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73" y="1067167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Diversitatea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foarte largă a produselor din lemn (la ora actuală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 cunoscute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peste 10 000 de utilizări ale lemnului), necesită o gamă foarte diversă şi numeroasă de maşini unelte pentru prelucrarea lemnului.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NECESITATEA  FOLOSIRII MUCN</a:t>
            </a: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PRELUCRAREA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663" y="2268293"/>
            <a:ext cx="3577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Ponderea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cea mai mare o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 operaţiile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prelucrări mecanice care se realizează cu ajutorul maşinilor unelte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Astfel, obiectivul major al constructorilor de maşini unelte şi utilaje pentru prelucrarea lemnului  a fost realizarea de utilaje care să prelucreze optim lemnul.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993" y="304800"/>
            <a:ext cx="4772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Datorită faptului că f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rezarea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lemnului se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găseşte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peste tot în procesul tehnologic de prelucrare atât la mobilier, binale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cât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construcţiile din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creșterea productivității a apărut ca o necesitate inevitabilă. Dacă inițial această prelucrare se făcea pe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 de frezat normale, maşini de frezat de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apariția mașinilor cu comandă numerică au revoluționat și acest domeniu...</a:t>
            </a:r>
          </a:p>
        </p:txBody>
      </p:sp>
      <p:pic>
        <p:nvPicPr>
          <p:cNvPr id="7" name="Picture 7" descr="F:\MUCN\Poze_MU\prelucrare-2-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1" y="3782675"/>
            <a:ext cx="4409420" cy="28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ini pentru frezarea lemnului demonstra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5410200" y="609600"/>
            <a:ext cx="3628241" cy="25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1" y="3803457"/>
            <a:ext cx="4290950" cy="28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1962329"/>
            <a:ext cx="7327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 mecanizată a pieselor sculptate prin: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 dupa sablon/model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 modelului</a:t>
            </a:r>
          </a:p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pantograf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imaginilor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diferitelor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nscrisuri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functioneaz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principiul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matri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ț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palpator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cap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deplaseaz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axele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45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Aplicații în sculptarea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01" y="762000"/>
            <a:ext cx="671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 obiect artistic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din lemn poate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 î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decurs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zile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săptămâni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chiar luni . Avantajul 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realizării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mecanizate/automatizate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creșterea productivității. 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1" descr="Relief Carving Techniques - Wood Carving Patterns and Techniques | WoodArchivist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2" y="838200"/>
            <a:ext cx="1704022" cy="42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www.rasfoiesc.com/files/industria-lemnului/45_poze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3" y="4881701"/>
            <a:ext cx="2990350" cy="1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ine simi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8" y="4822495"/>
            <a:ext cx="2714007" cy="20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748" y="685800"/>
            <a:ext cx="8631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Prelucrarea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elementelor decorative sculptate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mașinilor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copiat nu poate asigura totdeauna o prelucrare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totală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reliefului. Chiar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după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faza de finisare pe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mașină,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ramân încă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unele detalii,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amănunt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care nu pot fi definitivate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decât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dalților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prin sculptare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manuală.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6" name="Picture 4" descr="http://www.rasfoiesc.com/files/industria-lemnului/45_poze/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695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asfoiesc.com/files/industria-lemnului/45_poze/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2286000"/>
            <a:ext cx="3695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8062" y="4038600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 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realizat</a:t>
            </a:r>
            <a:r>
              <a:rPr lang="en-US" sz="1400" b="1" dirty="0">
                <a:latin typeface="Bookman Old Style" pitchFamily="18" charset="0"/>
              </a:rPr>
              <a:t> la </a:t>
            </a:r>
            <a:r>
              <a:rPr lang="en-US" sz="1400" b="1" dirty="0" err="1">
                <a:latin typeface="Bookman Old Style" pitchFamily="18" charset="0"/>
              </a:rPr>
              <a:t>masina</a:t>
            </a:r>
            <a:r>
              <a:rPr lang="en-US" sz="1400" b="1" dirty="0">
                <a:latin typeface="Bookman Old Style" pitchFamily="18" charset="0"/>
              </a:rPr>
              <a:t> de </a:t>
            </a:r>
            <a:r>
              <a:rPr lang="en-US" sz="1400" b="1" dirty="0" err="1">
                <a:latin typeface="Bookman Old Style" pitchFamily="18" charset="0"/>
              </a:rPr>
              <a:t>copiat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7700" y="4056252"/>
            <a:ext cx="4838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finisat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prin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sculptare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manuala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282154" cy="217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7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asfoiesc.com/files/industria-lemnului/45_poze/image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71802"/>
            <a:ext cx="5676900" cy="284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54364" y="1828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Acest sistem de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comandă automată asigură funcţionarea unei maşini unelte fără intervenţia unui operator uman, după un anumit program, astfel încât să se realizeze operaţia de prelucrare mecanică a unei piese din lemn.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835134"/>
            <a:ext cx="3240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CNC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85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Procedeele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obţinere au evoluat de la frezarea prin copiere, folosind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şablon, la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frezarea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CNC-urilor (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COMPUTERIZES 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NUMERICAL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CONTROL),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care au un calculator încorporat în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structură.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EAEE"/>
            </a:gs>
            <a:gs pos="55011">
              <a:srgbClr val="C6D4ED"/>
            </a:gs>
            <a:gs pos="43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29219"/>
            <a:ext cx="420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aşina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3 axe (2 liniare şi una de rotaţie), pe diferite porţiuni din înălţimea piesei.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290" name="Picture 2" descr="http://www.rasfoiesc.com/files/industria-lemnului/45_poze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898"/>
            <a:ext cx="2571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rasfoiesc.com/files/industria-lemnului/45_poze/image0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9960"/>
            <a:ext cx="3743325" cy="25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0999" y="2895600"/>
            <a:ext cx="227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Unghiul de înclinare al sculei (a 4-a axă) ar putea fi modificat de la o porţiune la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 descr="Ya Zamen Ahoo Reticulated Woodcarving http://ghedmat.com/wood/reticulated-woodcarving/Ya-Zamen-Ahoo-Reticulated-Woodcarving.htm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6" y="1981200"/>
            <a:ext cx="2187575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2928"/>
            <a:ext cx="2117444" cy="21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8746" y="4572000"/>
            <a:ext cx="3540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 combinarea mişcărilor de translaţie şi rotaţie (în cazul maşinilor cu comandă numerică cu 4 sau 5 axe) se pot obţine diferite forme, simple până la cele mai complexe.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85800"/>
            <a:ext cx="3821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prelucrarea modelelor complexe se recomandă utilizarea programe pentru maşini unelte de frezare (centre de prelucrare CNC) cu până la 5 axe comandate numeric (3 axe de translaţie şi 2 axe de rotaţie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maşinile de prelucrat în 5 axe direcţia axei sculei se modifică.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9559"/>
            <a:ext cx="3821257" cy="29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rved Sunflowers in a baske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5413"/>
            <a:ext cx="2247265" cy="52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09eee6d694ae40cf3d3ca1670886d0c.jpg (361×671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" y="835414"/>
            <a:ext cx="2264902" cy="526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834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</dc:creator>
  <cp:lastModifiedBy>Elena Cerkez</cp:lastModifiedBy>
  <cp:revision>94</cp:revision>
  <dcterms:created xsi:type="dcterms:W3CDTF">2006-08-16T00:00:00Z</dcterms:created>
  <dcterms:modified xsi:type="dcterms:W3CDTF">2020-08-17T12:21:52Z</dcterms:modified>
</cp:coreProperties>
</file>